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3"/>
  </p:handoutMasterIdLst>
  <p:sldIdLst>
    <p:sldId id="461" r:id="rId3"/>
    <p:sldId id="460" r:id="rId5"/>
    <p:sldId id="463" r:id="rId6"/>
    <p:sldId id="464" r:id="rId7"/>
    <p:sldId id="465" r:id="rId8"/>
    <p:sldId id="467" r:id="rId9"/>
    <p:sldId id="466" r:id="rId10"/>
    <p:sldId id="468" r:id="rId11"/>
    <p:sldId id="469" r:id="rId12"/>
    <p:sldId id="470" r:id="rId13"/>
    <p:sldId id="471" r:id="rId14"/>
    <p:sldId id="472" r:id="rId15"/>
    <p:sldId id="473" r:id="rId16"/>
    <p:sldId id="474" r:id="rId17"/>
    <p:sldId id="475" r:id="rId18"/>
    <p:sldId id="477" r:id="rId19"/>
    <p:sldId id="478" r:id="rId20"/>
    <p:sldId id="476" r:id="rId21"/>
    <p:sldId id="480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B60A9F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68" d="100"/>
          <a:sy n="68" d="100"/>
        </p:scale>
        <p:origin x="-2154" y="-534"/>
      </p:cViewPr>
      <p:guideLst>
        <p:guide orient="horz" pos="1996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2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6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19977;&#35838;&#26102;\Lesson33&#21548;&#21147;&#24405;&#38899;2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19977;&#35838;&#26102;\Lesson33&#21548;&#21147;&#24405;&#38899;2_128k.mp3" TargetMode="External"/><Relationship Id="rId1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6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19977;&#35838;&#26102;\Lesson33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19977;&#35838;&#26102;\Lesson33&#35838;&#25991;&#24405;&#38899;_128k.mp3" TargetMode="Externa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33  2 800 Years of Sports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itchFamily="18" charset="0"/>
                <a:sym typeface="+mn-ea"/>
              </a:rPr>
              <a:t>Unit 6　Be a Champion!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10740" y="1784350"/>
            <a:ext cx="4924425" cy="2955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53795" y="640397"/>
            <a:ext cx="5080000" cy="37750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◆句中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compete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是动词,意思是“竞争;对抗”,当表示“和……竞争”时,用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compete with/against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这一结构;当表示“参加……比赛”时,用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compete 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这一结构。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Now all the students compete with each other.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现在,所有的学生都在互相竞争。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 want to compete in their soccer match.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他们想参加足球比赛。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43295" y="40767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51585" y="613728"/>
            <a:ext cx="5080000" cy="353535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3.They held the event every four years in Olympia.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 four years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的意思是“每隔四年”,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意思是“每隔”,“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 +基数词+ 复数名词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”结构表示“每隔多久或者多远”,指的是动作发生的频率。这里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不能换成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each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He goes to Beijing every two months.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每隔两个月就去一次北京。</a:t>
            </a: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27115" y="393700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1735" y="338138"/>
            <a:ext cx="5080000" cy="489364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　(1)“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 other +可数名词单数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”表示“每隔一……”。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She learns to play chess every other day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隔天学一次下象棋。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2)“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every+基数词+ 复数名词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”和“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 other +可数名词单数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”这两个结构都表示某事发生的频率,提问时都可以用“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How often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”表示“多久一次”。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—How often does your mother go shopping?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你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妈妈多久购物一次?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—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 three days.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每三天。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/Every other day.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每隔一天。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26480" y="47034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9040" y="325120"/>
            <a:ext cx="6389370" cy="5334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4.Women couldn’t take part in the games.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take part 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 “参加”。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All the students took part in the sports meeting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. 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所有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学生都参加了运动会。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take part in,join,join in,attend</a:t>
            </a:r>
            <a:endParaRPr lang="en-US" altLang="zh-CN" sz="2400" b="1" i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take part 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表示“参加”,后接群众性的活动、会议或者竞赛等。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takes part in the class meeting every week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.    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每周都参加班会。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join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表示“加入”,后接组织、党派、团体或者单位等。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joined the army last year.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他去年参军了。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44385" y="44526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37615" y="642937"/>
            <a:ext cx="5080000" cy="304355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(3)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join 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表示“参加”,通常后面接小型的活动、群体、游戏或者娱乐等。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You can join in the party.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你可以参加聚会。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(4)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attend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“出席”,通常接会议或者学术活动。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She attended the meeting yesterday.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昨天她出席了会议。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26480" y="314261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30275" y="229235"/>
            <a:ext cx="6501765" cy="5760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5.I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also found out that the modern Olympics began in 1896 and took place every four years. 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take place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意思是“发生”。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The sports meeting takes place in our school every year.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我们学校每年都举行运动会。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take place,happen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take place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一般指的是计划好的或者预料中的“发生”。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Great changes have taken place in our class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班发生了巨大的变化。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happen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一般指的是偶然事件或者无法预料的“发生”。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The car accident happened yesterday.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昨天发生了车祸。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44385" y="445262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5"/>
          <p:cNvSpPr txBox="1"/>
          <p:nvPr/>
        </p:nvSpPr>
        <p:spPr>
          <a:xfrm>
            <a:off x="975995" y="401955"/>
            <a:ext cx="7625715" cy="731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</a:rPr>
              <a:t>Listen to the passage and fill in the blanks.</a:t>
            </a:r>
          </a:p>
        </p:txBody>
      </p:sp>
      <p:sp>
        <p:nvSpPr>
          <p:cNvPr id="46083" name="Text Box 6"/>
          <p:cNvSpPr txBox="1"/>
          <p:nvPr/>
        </p:nvSpPr>
        <p:spPr>
          <a:xfrm>
            <a:off x="337820" y="1250950"/>
            <a:ext cx="8642350" cy="3931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latin typeface="Times New Roman" pitchFamily="18" charset="0"/>
              </a:rPr>
              <a:t>The Olympic Games are ______and ____. The ancient Olympics started in _____BC and lasted for more than a thousand years. They took place every four years. _________could not compete in the ancient Olympics. In 1896, a ___________ started the modern Olympic Games. He believed the games would help bring __________and fair play to people all over the world. Now there are ________and _________Olympics every four years.</a:t>
            </a:r>
          </a:p>
        </p:txBody>
      </p:sp>
      <p:sp>
        <p:nvSpPr>
          <p:cNvPr id="17415" name="Text Box 7"/>
          <p:cNvSpPr txBox="1"/>
          <p:nvPr/>
        </p:nvSpPr>
        <p:spPr>
          <a:xfrm>
            <a:off x="4163378" y="1041083"/>
            <a:ext cx="1173162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new</a:t>
            </a:r>
          </a:p>
        </p:txBody>
      </p:sp>
      <p:sp>
        <p:nvSpPr>
          <p:cNvPr id="17416" name="Text Box 8"/>
          <p:cNvSpPr txBox="1"/>
          <p:nvPr/>
        </p:nvSpPr>
        <p:spPr>
          <a:xfrm>
            <a:off x="5884545" y="1041400"/>
            <a:ext cx="1019175" cy="731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old</a:t>
            </a:r>
          </a:p>
        </p:txBody>
      </p:sp>
      <p:sp>
        <p:nvSpPr>
          <p:cNvPr id="17417" name="Text Box 9"/>
          <p:cNvSpPr txBox="1"/>
          <p:nvPr/>
        </p:nvSpPr>
        <p:spPr>
          <a:xfrm>
            <a:off x="3421698" y="1481138"/>
            <a:ext cx="1008062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776</a:t>
            </a:r>
          </a:p>
        </p:txBody>
      </p:sp>
      <p:sp>
        <p:nvSpPr>
          <p:cNvPr id="17418" name="Text Box 10"/>
          <p:cNvSpPr txBox="1"/>
          <p:nvPr/>
        </p:nvSpPr>
        <p:spPr>
          <a:xfrm>
            <a:off x="531178" y="2334895"/>
            <a:ext cx="1736566" cy="66120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itchFamily="18" charset="0"/>
              </a:rPr>
              <a:t>Women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7419" name="Text Box 11"/>
          <p:cNvSpPr txBox="1"/>
          <p:nvPr/>
        </p:nvSpPr>
        <p:spPr>
          <a:xfrm>
            <a:off x="1900873" y="2753043"/>
            <a:ext cx="2468562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Frenchman</a:t>
            </a:r>
          </a:p>
        </p:txBody>
      </p:sp>
      <p:sp>
        <p:nvSpPr>
          <p:cNvPr id="17420" name="Text Box 12"/>
          <p:cNvSpPr txBox="1"/>
          <p:nvPr/>
        </p:nvSpPr>
        <p:spPr>
          <a:xfrm>
            <a:off x="337820" y="3582670"/>
            <a:ext cx="2252980" cy="731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friendship</a:t>
            </a:r>
          </a:p>
        </p:txBody>
      </p:sp>
      <p:sp>
        <p:nvSpPr>
          <p:cNvPr id="17421" name="Text Box 13"/>
          <p:cNvSpPr txBox="1"/>
          <p:nvPr/>
        </p:nvSpPr>
        <p:spPr>
          <a:xfrm>
            <a:off x="2652713" y="4049395"/>
            <a:ext cx="1944687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Summer</a:t>
            </a:r>
          </a:p>
        </p:txBody>
      </p:sp>
      <p:sp>
        <p:nvSpPr>
          <p:cNvPr id="17422" name="Text Box 14"/>
          <p:cNvSpPr txBox="1"/>
          <p:nvPr/>
        </p:nvSpPr>
        <p:spPr>
          <a:xfrm>
            <a:off x="4729798" y="4049078"/>
            <a:ext cx="1892300" cy="7315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Winter</a:t>
            </a:r>
          </a:p>
        </p:txBody>
      </p:sp>
      <p:pic>
        <p:nvPicPr>
          <p:cNvPr id="12" name="图片 11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969000" y="4944745"/>
            <a:ext cx="1503680" cy="1344930"/>
          </a:xfrm>
          <a:prstGeom prst="rect">
            <a:avLst/>
          </a:prstGeom>
        </p:spPr>
      </p:pic>
      <p:pic>
        <p:nvPicPr>
          <p:cNvPr id="13" name="Lesson33听力录音2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12360" y="476672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4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3909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17415" grpId="0"/>
      <p:bldP spid="17416" grpId="0"/>
      <p:bldP spid="17417" grpId="0"/>
      <p:bldP spid="17418" grpId="0"/>
      <p:bldP spid="17419" grpId="0"/>
      <p:bldP spid="17420" grpId="0"/>
      <p:bldP spid="174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5"/>
          <p:cNvSpPr txBox="1">
            <a:spLocks noChangeArrowheads="1"/>
          </p:cNvSpPr>
          <p:nvPr/>
        </p:nvSpPr>
        <p:spPr bwMode="auto">
          <a:xfrm>
            <a:off x="179388" y="419735"/>
            <a:ext cx="8785225" cy="580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marL="0" marR="0" lvl="0" indent="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ea typeface="宋体" pitchFamily="2" charset="-122"/>
                <a:cs typeface="+mn-cs"/>
              </a:rPr>
              <a:t>         Fill in the blanks with the correct forms of the   words. The first letter is given.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rgbClr val="B60A9F"/>
              </a:solidFill>
              <a:effectLst/>
              <a:uLnTx/>
              <a:uFillTx/>
              <a:ea typeface="宋体" pitchFamily="2" charset="-122"/>
              <a:cs typeface="+mn-cs"/>
            </a:endParaRPr>
          </a:p>
          <a:p>
            <a:pPr marL="342900" marR="0" lvl="0" indent="-34290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itchFamily="2" charset="-122"/>
                <a:cs typeface="+mn-cs"/>
              </a:rPr>
              <a:t> Although </a:t>
            </a:r>
            <a:r>
              <a:rPr kumimoji="0" lang="en-US" altLang="zh-CN" sz="2800" b="1" i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itchFamily="2" charset="-122"/>
                <a:cs typeface="+mn-cs"/>
              </a:rPr>
              <a:t>Guo</a:t>
            </a: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itchFamily="2" charset="-122"/>
                <a:cs typeface="+mn-cs"/>
              </a:rPr>
              <a:t> </a:t>
            </a:r>
            <a:r>
              <a:rPr kumimoji="0" lang="en-US" altLang="zh-CN" sz="2800" b="1" i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itchFamily="2" charset="-122"/>
                <a:cs typeface="+mn-cs"/>
              </a:rPr>
              <a:t>Wenjun</a:t>
            </a: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itchFamily="2" charset="-122"/>
                <a:cs typeface="+mn-cs"/>
              </a:rPr>
              <a:t> was m________ and had a baby, she still practiced hard for the Olympics and finally won a gold medal.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itchFamily="2" charset="-122"/>
              <a:cs typeface="+mn-cs"/>
            </a:endParaRPr>
          </a:p>
          <a:p>
            <a:pPr marL="0" lvl="0" indent="0" algn="l" defTabSz="914400" rtl="0" fontAlgn="base">
              <a:lnSpc>
                <a:spcPct val="100000"/>
              </a:lnSpc>
              <a:buNone/>
            </a:pP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itchFamily="2" charset="-122"/>
                <a:cs typeface="+mn-cs"/>
              </a:rPr>
              <a:t>2. Xu </a:t>
            </a:r>
            <a:r>
              <a:rPr kumimoji="0" lang="en-US" altLang="zh-CN" sz="2800" b="1" i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itchFamily="2" charset="-122"/>
                <a:cs typeface="+mn-cs"/>
              </a:rPr>
              <a:t>Haifeng</a:t>
            </a:r>
            <a:r>
              <a:rPr kumimoji="0" lang="en-US" altLang="zh-CN" sz="2800" b="1" i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宋体" pitchFamily="2" charset="-122"/>
                <a:cs typeface="+mn-cs"/>
              </a:rPr>
              <a:t> won the first Olympic gold medal at the Los Angeles Olympics in 1984. Since then, Chinese a________ have achieved excellent performances throughout the world.</a:t>
            </a: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itchFamily="2" charset="-122"/>
              <a:cs typeface="+mn-cs"/>
            </a:endParaRPr>
          </a:p>
          <a:p>
            <a:pPr marL="0" lvl="0" indent="0" algn="l" defTabSz="914400" rtl="0" fontAlgn="base">
              <a:lnSpc>
                <a:spcPct val="100000"/>
              </a:lnSpc>
              <a:buNone/>
            </a:pPr>
            <a:r>
              <a:rPr kumimoji="0" lang="en-US" altLang="zh-CN" sz="2800" b="1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3.  London is an old but m________ city. It was the h_____ of the 30th Olympic Games. Over two hundred countries and districts c__________ in the games.</a:t>
            </a:r>
            <a:endParaRPr kumimoji="0" lang="en-US" altLang="zh-CN" sz="2800" b="1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宋体" pitchFamily="2" charset="-122"/>
            </a:endParaRPr>
          </a:p>
          <a:p>
            <a:pPr marL="342900" marR="0" lvl="0" indent="-342900" algn="l" defTabSz="9144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sz="2800" b="1" i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宋体" pitchFamily="2" charset="-122"/>
              <a:cs typeface="+mn-cs"/>
            </a:endParaRPr>
          </a:p>
        </p:txBody>
      </p:sp>
      <p:sp>
        <p:nvSpPr>
          <p:cNvPr id="32774" name="Text Box 6"/>
          <p:cNvSpPr txBox="1"/>
          <p:nvPr/>
        </p:nvSpPr>
        <p:spPr>
          <a:xfrm>
            <a:off x="5271770" y="1052195"/>
            <a:ext cx="1868170" cy="731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arried</a:t>
            </a:r>
          </a:p>
        </p:txBody>
      </p:sp>
      <p:sp>
        <p:nvSpPr>
          <p:cNvPr id="32775" name="Text Box 7"/>
          <p:cNvSpPr txBox="1"/>
          <p:nvPr/>
        </p:nvSpPr>
        <p:spPr>
          <a:xfrm>
            <a:off x="405765" y="3286125"/>
            <a:ext cx="2028825" cy="731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thletes</a:t>
            </a:r>
          </a:p>
        </p:txBody>
      </p:sp>
      <p:sp>
        <p:nvSpPr>
          <p:cNvPr id="33798" name="Text Box 6"/>
          <p:cNvSpPr txBox="1"/>
          <p:nvPr/>
        </p:nvSpPr>
        <p:spPr>
          <a:xfrm>
            <a:off x="4315778" y="4383723"/>
            <a:ext cx="1081087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odern</a:t>
            </a:r>
          </a:p>
        </p:txBody>
      </p:sp>
      <p:sp>
        <p:nvSpPr>
          <p:cNvPr id="33799" name="Text Box 7"/>
          <p:cNvSpPr txBox="1"/>
          <p:nvPr/>
        </p:nvSpPr>
        <p:spPr>
          <a:xfrm>
            <a:off x="405765" y="4901883"/>
            <a:ext cx="720725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spcBef>
                <a:spcPct val="20000"/>
              </a:spcBef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ost</a:t>
            </a:r>
          </a:p>
        </p:txBody>
      </p:sp>
      <p:sp>
        <p:nvSpPr>
          <p:cNvPr id="33800" name="Text Box 8"/>
          <p:cNvSpPr txBox="1"/>
          <p:nvPr/>
        </p:nvSpPr>
        <p:spPr>
          <a:xfrm>
            <a:off x="3897630" y="5259070"/>
            <a:ext cx="191770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algn="l" eaLnBrk="1" hangingPunct="1"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ompeted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  <p:bldP spid="32775" grpId="0"/>
      <p:bldP spid="33798" grpId="0"/>
      <p:bldP spid="33799" grpId="0"/>
      <p:bldP spid="3380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8065" y="520700"/>
            <a:ext cx="7155815" cy="52120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sports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meeting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举行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week.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tell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竞争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each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other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children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are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吃惊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toys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参加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competition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last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year.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为什么不告诉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truth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matter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97400" y="1371600"/>
            <a:ext cx="17335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took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place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459605" y="2152015"/>
            <a:ext cx="26219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compete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against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970020" y="3044190"/>
            <a:ext cx="17329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amazed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616325" y="3908425"/>
            <a:ext cx="19799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took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part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423035" y="4758690"/>
            <a:ext cx="20593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Why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not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tell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1370" y="5499100"/>
            <a:ext cx="1600200" cy="11493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36980" y="805180"/>
            <a:ext cx="662749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1.Copy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504315" y="3582035"/>
            <a:ext cx="1774825" cy="1824355"/>
          </a:xfrm>
          <a:prstGeom prst="rect">
            <a:avLst/>
          </a:prstGeom>
        </p:spPr>
      </p:pic>
      <p:sp>
        <p:nvSpPr>
          <p:cNvPr id="3" name="动作按钮: 后退或前一项 2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79140" y="24923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itchFamily="18" charset="0"/>
                <a:ea typeface="微软雅黑" charset="-122"/>
              </a:rPr>
              <a:t>Free talk</a:t>
            </a:r>
          </a:p>
        </p:txBody>
      </p:sp>
      <p:sp>
        <p:nvSpPr>
          <p:cNvPr id="44034" name="Text Box 7"/>
          <p:cNvSpPr txBox="1"/>
          <p:nvPr/>
        </p:nvSpPr>
        <p:spPr>
          <a:xfrm>
            <a:off x="103505" y="1016953"/>
            <a:ext cx="8156575" cy="26517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 eaLnBrk="1" hangingPunct="1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itchFamily="18" charset="0"/>
              </a:rPr>
              <a:t>Have you ever watched the Olympics on TV? What did you watch?</a:t>
            </a:r>
            <a:endParaRPr lang="en-US" altLang="zh-CN" sz="2800" b="1" i="1" dirty="0">
              <a:solidFill>
                <a:srgbClr val="0000CC"/>
              </a:solidFill>
              <a:latin typeface="Times New Roman" pitchFamily="18" charset="0"/>
            </a:endParaRPr>
          </a:p>
          <a:p>
            <a:pPr lvl="0" eaLnBrk="1" hangingPunct="1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itchFamily="18" charset="0"/>
              </a:rPr>
              <a:t> Do you think the Olympics are important? Why or why not?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650740" y="3791585"/>
            <a:ext cx="3609340" cy="2286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293" y="3976370"/>
            <a:ext cx="2276189" cy="197929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94055" y="1217930"/>
            <a:ext cx="8201025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342900" algn="l" fontAlgn="base">
              <a:lnSpc>
                <a:spcPct val="100000"/>
              </a:lnSpc>
            </a:pPr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(1)Did anyone find out when the Olympics began?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(2)The ancient Greeks wanted to have the best athletes compete against each other.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(3)They held the event every four years in Olympia.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(4)Women couldn’t take part in the games.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</a:rPr>
              <a:t>(5)I also found out that the modern Olympics began in 1896 and took place every four years.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</a:endParaRPr>
          </a:p>
          <a:p>
            <a:endParaRPr kumimoji="1" lang="en-US" altLang="zh-CN" sz="2800" b="1" i="1" dirty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24915" y="189865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639310" y="4491355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2650" y="544830"/>
            <a:ext cx="737870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closed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idea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lesson.At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same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ancient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started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Olympia.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3.Athletes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compete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spirit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71600" y="2251710"/>
            <a:ext cx="12992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776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BC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355976" y="2564904"/>
            <a:ext cx="26523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every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four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years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56640" y="3880485"/>
            <a:ext cx="17056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fair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play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574030" y="4253865"/>
            <a:ext cx="2687320" cy="1864995"/>
          </a:xfrm>
          <a:prstGeom prst="ellipse">
            <a:avLst/>
          </a:prstGeom>
        </p:spPr>
      </p:pic>
      <p:pic>
        <p:nvPicPr>
          <p:cNvPr id="7" name="Lesson33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8100392" y="1196752"/>
            <a:ext cx="512440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01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8700" y="630555"/>
            <a:ext cx="7268845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Mei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search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information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differences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between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ancient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modern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athletes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compete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76680" y="2305685"/>
            <a:ext cx="27305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On the Internet.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50950" y="3653790"/>
            <a:ext cx="63442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Women couldn’t take part in the games.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250950" y="4471035"/>
            <a:ext cx="31222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For their countries.</a:t>
            </a:r>
            <a:endParaRPr lang="zh-CN" altLang="en-US" dirty="0"/>
          </a:p>
        </p:txBody>
      </p:sp>
      <p:pic>
        <p:nvPicPr>
          <p:cNvPr id="9" name="图片 8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61890" y="4616450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5"/>
          <p:cNvSpPr txBox="1"/>
          <p:nvPr/>
        </p:nvSpPr>
        <p:spPr>
          <a:xfrm>
            <a:off x="313055" y="871220"/>
            <a:ext cx="8516938" cy="9448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</a:rPr>
              <a:t>Read the lesson and match the questions with the answers.</a:t>
            </a:r>
          </a:p>
        </p:txBody>
      </p:sp>
      <p:sp>
        <p:nvSpPr>
          <p:cNvPr id="45059" name="Text Box 6"/>
          <p:cNvSpPr txBox="1"/>
          <p:nvPr/>
        </p:nvSpPr>
        <p:spPr>
          <a:xfrm>
            <a:off x="206375" y="1660525"/>
            <a:ext cx="6165850" cy="44805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lvl="0" eaLnBrk="1" hangingPunct="1">
              <a:lnSpc>
                <a:spcPct val="200000"/>
              </a:lnSpc>
              <a:spcBef>
                <a:spcPct val="0"/>
              </a:spcBef>
              <a:buAutoNum type="arabicPeriod"/>
            </a:pPr>
            <a:r>
              <a:rPr lang="en-US" altLang="zh-CN" sz="2400" b="1" dirty="0">
                <a:latin typeface="Times New Roman" pitchFamily="18" charset="0"/>
              </a:rPr>
              <a:t>When did the Olympics begin?</a:t>
            </a:r>
            <a:endParaRPr lang="en-US" altLang="zh-CN" sz="2400" b="1" dirty="0">
              <a:latin typeface="Times New Roman" pitchFamily="18" charset="0"/>
            </a:endParaRPr>
          </a:p>
          <a:p>
            <a:pPr lvl="0" eaLnBrk="1" hangingPunct="1">
              <a:lnSpc>
                <a:spcPct val="200000"/>
              </a:lnSpc>
              <a:spcBef>
                <a:spcPct val="0"/>
              </a:spcBef>
              <a:buAutoNum type="arabicPeriod"/>
            </a:pPr>
            <a:r>
              <a:rPr lang="en-US" altLang="zh-CN" sz="2400" b="1" dirty="0">
                <a:latin typeface="Times New Roman" pitchFamily="18" charset="0"/>
              </a:rPr>
              <a:t>Where did the ancient Olympics start?</a:t>
            </a:r>
            <a:endParaRPr lang="en-US" altLang="zh-CN" sz="2400" b="1" dirty="0">
              <a:latin typeface="Times New Roman" pitchFamily="18" charset="0"/>
            </a:endParaRPr>
          </a:p>
          <a:p>
            <a:pPr lvl="0" eaLnBrk="1" hangingPunct="1">
              <a:lnSpc>
                <a:spcPct val="200000"/>
              </a:lnSpc>
              <a:spcBef>
                <a:spcPct val="0"/>
              </a:spcBef>
              <a:buAutoNum type="arabicPeriod"/>
            </a:pPr>
            <a:r>
              <a:rPr lang="en-US" altLang="zh-CN" sz="2400" b="1" dirty="0">
                <a:latin typeface="Times New Roman" pitchFamily="18" charset="0"/>
              </a:rPr>
              <a:t>When did the first modern Olympics begin?</a:t>
            </a:r>
            <a:endParaRPr lang="en-US" altLang="zh-CN" sz="2400" b="1" dirty="0">
              <a:latin typeface="Times New Roman" pitchFamily="18" charset="0"/>
            </a:endParaRPr>
          </a:p>
          <a:p>
            <a:pPr lvl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itchFamily="18" charset="0"/>
              </a:rPr>
              <a:t>4.When were the Beijing Olympics?</a:t>
            </a:r>
            <a:endParaRPr lang="en-US" altLang="zh-CN" sz="2400" b="1" dirty="0">
              <a:latin typeface="Times New Roman" pitchFamily="18" charset="0"/>
            </a:endParaRPr>
          </a:p>
          <a:p>
            <a:pPr lvl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latin typeface="Times New Roman" pitchFamily="18" charset="0"/>
              </a:rPr>
              <a:t>5.Was this the first time for China to hold the Olympic Games?</a:t>
            </a:r>
          </a:p>
        </p:txBody>
      </p:sp>
      <p:sp>
        <p:nvSpPr>
          <p:cNvPr id="45060" name="Text Box 7"/>
          <p:cNvSpPr txBox="1"/>
          <p:nvPr/>
        </p:nvSpPr>
        <p:spPr>
          <a:xfrm>
            <a:off x="7397750" y="1660525"/>
            <a:ext cx="1830388" cy="37490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0000CC"/>
                </a:solidFill>
                <a:latin typeface="Times New Roman" pitchFamily="18" charset="0"/>
              </a:rPr>
              <a:t>In 1896.</a:t>
            </a:r>
            <a:endParaRPr lang="en-US" altLang="zh-CN" sz="2400" b="1" dirty="0">
              <a:solidFill>
                <a:srgbClr val="0000CC"/>
              </a:solidFill>
              <a:latin typeface="Times New Roman" pitchFamily="18" charset="0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0000CC"/>
                </a:solidFill>
                <a:latin typeface="Times New Roman" pitchFamily="18" charset="0"/>
              </a:rPr>
              <a:t>In 2008.</a:t>
            </a:r>
            <a:endParaRPr lang="en-US" altLang="zh-CN" sz="2400" b="1" dirty="0">
              <a:solidFill>
                <a:srgbClr val="0000CC"/>
              </a:solidFill>
              <a:latin typeface="Times New Roman" pitchFamily="18" charset="0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0000CC"/>
                </a:solidFill>
                <a:latin typeface="Times New Roman" pitchFamily="18" charset="0"/>
              </a:rPr>
              <a:t>Yes, it was.</a:t>
            </a:r>
            <a:endParaRPr lang="en-US" altLang="zh-CN" sz="2400" b="1" dirty="0">
              <a:solidFill>
                <a:srgbClr val="0000CC"/>
              </a:solidFill>
              <a:latin typeface="Times New Roman" pitchFamily="18" charset="0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0000CC"/>
                </a:solidFill>
                <a:latin typeface="Times New Roman" pitchFamily="18" charset="0"/>
              </a:rPr>
              <a:t>In 776 BC.</a:t>
            </a:r>
            <a:endParaRPr lang="en-US" altLang="zh-CN" sz="2400" b="1" dirty="0">
              <a:solidFill>
                <a:srgbClr val="0000CC"/>
              </a:solidFill>
              <a:latin typeface="Times New Roman" pitchFamily="18" charset="0"/>
            </a:endParaRPr>
          </a:p>
          <a:p>
            <a:pPr marL="0" lvl="0" indent="0" eaLnBrk="1" hangingPunct="1">
              <a:lnSpc>
                <a:spcPct val="200000"/>
              </a:lnSpc>
              <a:spcBef>
                <a:spcPct val="0"/>
              </a:spcBef>
              <a:buNone/>
            </a:pPr>
            <a:r>
              <a:rPr lang="en-US" altLang="zh-CN" sz="2400" b="1" dirty="0">
                <a:solidFill>
                  <a:srgbClr val="0000CC"/>
                </a:solidFill>
                <a:latin typeface="Times New Roman" pitchFamily="18" charset="0"/>
              </a:rPr>
              <a:t>In Greece.</a:t>
            </a:r>
          </a:p>
        </p:txBody>
      </p:sp>
      <p:sp>
        <p:nvSpPr>
          <p:cNvPr id="16392" name="Line 8"/>
          <p:cNvSpPr/>
          <p:nvPr/>
        </p:nvSpPr>
        <p:spPr>
          <a:xfrm>
            <a:off x="5161915" y="2303145"/>
            <a:ext cx="2235835" cy="206883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3" name="Line 9"/>
          <p:cNvSpPr/>
          <p:nvPr/>
        </p:nvSpPr>
        <p:spPr>
          <a:xfrm>
            <a:off x="5351145" y="2997835"/>
            <a:ext cx="2046605" cy="212026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4" name="Line 10"/>
          <p:cNvSpPr/>
          <p:nvPr/>
        </p:nvSpPr>
        <p:spPr>
          <a:xfrm flipV="1">
            <a:off x="5161280" y="2997200"/>
            <a:ext cx="2245995" cy="137414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5" name="Line 11"/>
          <p:cNvSpPr/>
          <p:nvPr/>
        </p:nvSpPr>
        <p:spPr>
          <a:xfrm flipV="1">
            <a:off x="6012815" y="3649980"/>
            <a:ext cx="1403985" cy="143446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6" name="Line 12"/>
          <p:cNvSpPr/>
          <p:nvPr/>
        </p:nvSpPr>
        <p:spPr>
          <a:xfrm flipV="1">
            <a:off x="6013450" y="2205355"/>
            <a:ext cx="1403350" cy="129159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46455" y="488315"/>
            <a:ext cx="753237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anyone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began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Olympia.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Greeks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amazed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Games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grown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become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!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also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their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countries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highest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level. </a:t>
            </a: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50590" y="897255"/>
            <a:ext cx="137731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find out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5397500" y="1733550"/>
            <a:ext cx="20840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four years　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073275" y="2583815"/>
            <a:ext cx="1289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ancient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760345" y="3893820"/>
            <a:ext cx="18395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represent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6965" y="4846955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63345" y="590550"/>
            <a:ext cx="6320155" cy="53600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1.Did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anyone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find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out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when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the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Olympics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began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 句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find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out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意思是“查明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发现”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后面可以接名词、代词或者宾语从句。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 She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can’t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find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out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truth.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 她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找不出事实真相。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find out,find</a:t>
            </a:r>
            <a:endParaRPr lang="en-US" altLang="zh-CN" sz="2400" b="1" i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 find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out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表示通过观察而发现的事实真相、原因、错误等。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find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则表示偶然的发现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或者经过寻找而发现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一般表示寻找的结果。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found out the biggest problem.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我们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查出了最大的问题。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We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found her keys.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我们找到了她的钥匙。</a:t>
            </a:r>
            <a:endParaRPr lang="zh-CN" altLang="en-US" sz="2400" b="1" dirty="0">
              <a:latin typeface="Times New Roman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298055" y="452183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21435" y="519430"/>
            <a:ext cx="5888355" cy="539496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2.The ancient Greeks wanted to have the best athletes compete against each other.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◆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句中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是使役动词,意思是“使,让”,和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let,make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的用法一样,后面接不带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的不定式作宾语补足语,也就是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 sb do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,意思是“让某人做某事”。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has his brother make dinner.</a:t>
            </a:r>
            <a:endParaRPr lang="en-US" altLang="zh-CN" sz="2400" b="1" i="1" u="none" dirty="0">
              <a:solidFill>
                <a:srgbClr val="0000CC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他让他哥哥做饭。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 sth done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意思是“请某人做某事”,指的是让别人为自己做事,动作由别人完成。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 I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itchFamily="18" charset="0"/>
                <a:ea typeface="NEU-BZ-S92" charset="0"/>
                <a:cs typeface="NEU-BZ-S92" charset="0"/>
              </a:rPr>
              <a:t>want to have my hair cut.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我想请人给我剪头发。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18655" y="467614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5538</Words>
  <Application>Kingsoft Office WPP</Application>
  <PresentationFormat>全屏显示(4:3)</PresentationFormat>
  <Paragraphs>195</Paragraphs>
  <Slides>19</Slides>
  <Notes>2</Notes>
  <HiddenSlides>0</HiddenSlides>
  <MMClips>2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86</cp:revision>
  <dcterms:created xsi:type="dcterms:W3CDTF">2015-11-21T07:20:00Z</dcterms:created>
  <dcterms:modified xsi:type="dcterms:W3CDTF">2017-02-07T06:20:43Z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